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67"/>
  </p:notesMasterIdLst>
  <p:handoutMasterIdLst>
    <p:handoutMasterId r:id="rId68"/>
  </p:handoutMasterIdLst>
  <p:sldIdLst>
    <p:sldId id="261" r:id="rId3"/>
    <p:sldId id="664" r:id="rId4"/>
    <p:sldId id="859" r:id="rId5"/>
    <p:sldId id="876" r:id="rId6"/>
    <p:sldId id="877" r:id="rId7"/>
    <p:sldId id="797" r:id="rId8"/>
    <p:sldId id="878" r:id="rId9"/>
    <p:sldId id="798" r:id="rId10"/>
    <p:sldId id="799" r:id="rId11"/>
    <p:sldId id="800" r:id="rId12"/>
    <p:sldId id="879" r:id="rId13"/>
    <p:sldId id="880" r:id="rId14"/>
    <p:sldId id="881" r:id="rId15"/>
    <p:sldId id="908" r:id="rId16"/>
    <p:sldId id="909" r:id="rId17"/>
    <p:sldId id="882" r:id="rId18"/>
    <p:sldId id="883" r:id="rId19"/>
    <p:sldId id="884" r:id="rId20"/>
    <p:sldId id="885" r:id="rId21"/>
    <p:sldId id="911" r:id="rId22"/>
    <p:sldId id="886" r:id="rId23"/>
    <p:sldId id="887" r:id="rId24"/>
    <p:sldId id="912" r:id="rId25"/>
    <p:sldId id="910" r:id="rId26"/>
    <p:sldId id="888" r:id="rId27"/>
    <p:sldId id="889" r:id="rId28"/>
    <p:sldId id="890" r:id="rId29"/>
    <p:sldId id="891" r:id="rId30"/>
    <p:sldId id="892" r:id="rId31"/>
    <p:sldId id="893" r:id="rId32"/>
    <p:sldId id="913" r:id="rId33"/>
    <p:sldId id="894" r:id="rId34"/>
    <p:sldId id="895" r:id="rId35"/>
    <p:sldId id="896" r:id="rId36"/>
    <p:sldId id="897" r:id="rId37"/>
    <p:sldId id="898" r:id="rId38"/>
    <p:sldId id="899" r:id="rId39"/>
    <p:sldId id="914" r:id="rId40"/>
    <p:sldId id="900" r:id="rId41"/>
    <p:sldId id="901" r:id="rId42"/>
    <p:sldId id="902" r:id="rId43"/>
    <p:sldId id="903" r:id="rId44"/>
    <p:sldId id="904" r:id="rId45"/>
    <p:sldId id="905" r:id="rId46"/>
    <p:sldId id="906" r:id="rId47"/>
    <p:sldId id="915" r:id="rId48"/>
    <p:sldId id="907" r:id="rId49"/>
    <p:sldId id="916" r:id="rId50"/>
    <p:sldId id="917" r:id="rId51"/>
    <p:sldId id="918" r:id="rId52"/>
    <p:sldId id="919" r:id="rId53"/>
    <p:sldId id="924" r:id="rId54"/>
    <p:sldId id="920" r:id="rId55"/>
    <p:sldId id="921" r:id="rId56"/>
    <p:sldId id="925" r:id="rId57"/>
    <p:sldId id="926" r:id="rId58"/>
    <p:sldId id="927" r:id="rId59"/>
    <p:sldId id="922" r:id="rId60"/>
    <p:sldId id="928" r:id="rId61"/>
    <p:sldId id="929" r:id="rId62"/>
    <p:sldId id="930" r:id="rId63"/>
    <p:sldId id="931" r:id="rId64"/>
    <p:sldId id="932" r:id="rId65"/>
    <p:sldId id="67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1" autoAdjust="0"/>
    <p:restoredTop sz="71309" autoAdjust="0"/>
  </p:normalViewPr>
  <p:slideViewPr>
    <p:cSldViewPr snapToGrid="0">
      <p:cViewPr varScale="1">
        <p:scale>
          <a:sx n="71" d="100"/>
          <a:sy n="71" d="100"/>
        </p:scale>
        <p:origin x="600" y="1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presProps" Target="presProp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command-line/apksigner.html" TargetMode="External"/><Relationship Id="rId4" Type="http://schemas.openxmlformats.org/officeDocument/2006/relationships/hyperlink" Target="https://developer.android.com/tools/help/jobb.html" TargetMode="External"/><Relationship Id="rId5" Type="http://schemas.openxmlformats.org/officeDocument/2006/relationships/hyperlink" Target="https://developer.android.com/google/play/expansion-files.html" TargetMode="External"/><Relationship Id="rId6" Type="http://schemas.openxmlformats.org/officeDocument/2006/relationships/hyperlink" Target="https://developer.android.com/tools/help/proguard.html" TargetMode="External"/><Relationship Id="rId7" Type="http://schemas.openxmlformats.org/officeDocument/2006/relationships/hyperlink" Target="https://developer.android.com/tools/help/zipalign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ools/help/draw9patch.html" TargetMode="External"/><Relationship Id="rId4" Type="http://schemas.openxmlformats.org/officeDocument/2006/relationships/hyperlink" Target="https://developer.android.com/reference/android/graphics/NinePatch.html" TargetMode="External"/><Relationship Id="rId5" Type="http://schemas.openxmlformats.org/officeDocument/2006/relationships/hyperlink" Target="https://developer.android.com/tools/help/etc1tool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ools/devices/managing-avds.html" TargetMode="External"/><Relationship Id="rId4" Type="http://schemas.openxmlformats.org/officeDocument/2006/relationships/hyperlink" Target="https://developer.android.com/tools/help/emulator.html" TargetMode="External"/><Relationship Id="rId5" Type="http://schemas.openxmlformats.org/officeDocument/2006/relationships/hyperlink" Target="https://developer.android.com/tools/help/mksdcard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ools/help/hierarchy-viewer.html" TargetMode="External"/><Relationship Id="rId4" Type="http://schemas.openxmlformats.org/officeDocument/2006/relationships/hyperlink" Target="https://developer.android.com/tools/help/sdk-manager.html" TargetMode="External"/><Relationship Id="rId5" Type="http://schemas.openxmlformats.org/officeDocument/2006/relationships/hyperlink" Target="https://developer.android.com/tools/help/sqlite3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ools/help/android-monitor.html" TargetMode="External"/><Relationship Id="rId4" Type="http://schemas.openxmlformats.org/officeDocument/2006/relationships/hyperlink" Target="https://developer.android.com/tools/help/adb.html" TargetMode="External"/><Relationship Id="rId5" Type="http://schemas.openxmlformats.org/officeDocument/2006/relationships/hyperlink" Target="https://developer.android.com/tools/help/shell.html" TargetMode="External"/><Relationship Id="rId6" Type="http://schemas.openxmlformats.org/officeDocument/2006/relationships/hyperlink" Target="https://developer.android.com/tools/debugging/ddms.html" TargetMode="External"/><Relationship Id="rId7" Type="http://schemas.openxmlformats.org/officeDocument/2006/relationships/hyperlink" Target="https://developer.android.com/tools/help/monitor.html" TargetMode="External"/><Relationship Id="rId8" Type="http://schemas.openxmlformats.org/officeDocument/2006/relationships/hyperlink" Target="https://developer.android.com/tools/help/systrace.html" TargetMode="External"/><Relationship Id="rId9" Type="http://schemas.openxmlformats.org/officeDocument/2006/relationships/hyperlink" Target="https://developer.android.com/tools/help/traceview.html" TargetMode="External"/><Relationship Id="rId10" Type="http://schemas.openxmlformats.org/officeDocument/2006/relationships/hyperlink" Target="https://developer.android.com/tools/help/gltracer.html" TargetMode="External"/><Relationship Id="rId11" Type="http://schemas.openxmlformats.org/officeDocument/2006/relationships/hyperlink" Target="https://developer.android.com/guide/topics/graphics/opengl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EACH OF THE </a:t>
            </a:r>
            <a:r>
              <a:rPr lang="en-US" baseline="0" dirty="0" smtClean="0"/>
              <a:t>TOOLS</a:t>
            </a:r>
          </a:p>
          <a:p>
            <a:r>
              <a:rPr lang="en-US" baseline="0" dirty="0" smtClean="0"/>
              <a:t>SHOW EMULATOR REAL QUICK – advanced settings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58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5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 Tools</a:t>
            </a:r>
          </a:p>
          <a:p>
            <a:r>
              <a:rPr lang="en-US" sz="120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apksigner</a:t>
            </a:r>
            <a:r>
              <a:rPr lang="en-US" dirty="0" err="1" smtClean="0"/>
              <a:t>Signs</a:t>
            </a:r>
            <a:r>
              <a:rPr lang="en-US" dirty="0" smtClean="0"/>
              <a:t> APKs and checks whether APK signatures will be verified successfully on all platform versions that a given APK supports.</a:t>
            </a:r>
          </a:p>
          <a:p>
            <a:r>
              <a:rPr 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JOBB</a:t>
            </a:r>
            <a:r>
              <a:rPr 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Allows you to build encrypted and unencrypted </a:t>
            </a:r>
          </a:p>
          <a:p>
            <a:r>
              <a:rPr 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APK expansion files</a:t>
            </a:r>
            <a:r>
              <a:rPr lang="en-US" dirty="0" smtClean="0"/>
              <a:t> in Opaque Binary Blob (OBB) format.</a:t>
            </a:r>
          </a:p>
          <a:p>
            <a:r>
              <a:rPr lang="en-US" sz="120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ProGuard</a:t>
            </a:r>
            <a:r>
              <a:rPr lang="en-US" dirty="0" err="1" smtClean="0"/>
              <a:t>Shrinks</a:t>
            </a:r>
            <a:r>
              <a:rPr lang="en-US" dirty="0" smtClean="0"/>
              <a:t>, optimizes, and obfuscates your code by removing unused code and renaming classes, fields, and methods with semantically obscure names.</a:t>
            </a:r>
          </a:p>
          <a:p>
            <a:r>
              <a:rPr lang="en-US" sz="120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zipalign</a:t>
            </a:r>
            <a:r>
              <a:rPr lang="en-US" dirty="0" err="1" smtClean="0"/>
              <a:t>Optimizes</a:t>
            </a:r>
            <a:r>
              <a:rPr lang="en-US" dirty="0" smtClean="0"/>
              <a:t> APK files by ensuring that all uncompressed data starts with a particular alignment relative to the start of the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95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Tools</a:t>
            </a:r>
          </a:p>
          <a:p>
            <a:r>
              <a:rPr 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Draw 9-patch</a:t>
            </a:r>
            <a:r>
              <a:rPr lang="en-US" dirty="0" smtClean="0"/>
              <a:t>Allows you to easily create a </a:t>
            </a:r>
            <a:r>
              <a:rPr 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NinePatch</a:t>
            </a:r>
            <a:r>
              <a:rPr lang="en-US" dirty="0" smtClean="0"/>
              <a:t> graphic using a WYSIWYG editor. It also previews stretched versions of the image, and highlights the area in which content is allowed.</a:t>
            </a:r>
          </a:p>
          <a:p>
            <a:r>
              <a:rPr 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etc1tool</a:t>
            </a:r>
            <a:r>
              <a:rPr lang="en-US" dirty="0" smtClean="0"/>
              <a:t>A command line utility that lets you encode PNG images to the ETC1 compression standard and decode ETC1 compressed images back to PNG.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09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Define problem for each</a:t>
            </a:r>
            <a:r>
              <a:rPr lang="en-US" baseline="0" dirty="0" smtClean="0"/>
              <a:t> area, show a real world example and then the fix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50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86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 world</a:t>
            </a:r>
            <a:r>
              <a:rPr lang="en-US" baseline="0" dirty="0" smtClean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63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9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</a:t>
            </a:r>
            <a:r>
              <a:rPr lang="en-US" baseline="0" dirty="0" smtClean="0"/>
              <a:t> – use SSL Pinning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93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sure any libraries you’re using don</a:t>
            </a:r>
            <a:r>
              <a:rPr lang="uk-UA" dirty="0" smtClean="0"/>
              <a:t>’</a:t>
            </a:r>
            <a:r>
              <a:rPr lang="en-US" dirty="0" smtClean="0"/>
              <a:t>t</a:t>
            </a:r>
            <a:r>
              <a:rPr lang="en-US" baseline="0" dirty="0" smtClean="0"/>
              <a:t> send back info back to the </a:t>
            </a:r>
            <a:r>
              <a:rPr lang="en-US" baseline="0" dirty="0" err="1" smtClean="0"/>
              <a:t>sdk</a:t>
            </a:r>
            <a:r>
              <a:rPr lang="en-US" baseline="0" dirty="0" smtClean="0"/>
              <a:t> company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29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</a:t>
            </a:r>
            <a:r>
              <a:rPr lang="uk-UA" dirty="0" smtClean="0"/>
              <a:t>’</a:t>
            </a:r>
            <a:r>
              <a:rPr lang="en-US" dirty="0" smtClean="0"/>
              <a:t>t’</a:t>
            </a:r>
            <a:r>
              <a:rPr lang="en-US" baseline="0" dirty="0" smtClean="0"/>
              <a:t> be cute if you’re not going to use </a:t>
            </a:r>
            <a:r>
              <a:rPr lang="en-US" baseline="0" dirty="0" err="1" smtClean="0"/>
              <a:t>proguard</a:t>
            </a:r>
            <a:r>
              <a:rPr lang="en-US" baseline="0" dirty="0" smtClean="0"/>
              <a:t>, someone else can see your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04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500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37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Never roll</a:t>
            </a:r>
            <a:r>
              <a:rPr lang="en-US" baseline="0" dirty="0" smtClean="0"/>
              <a:t> your own cryptography, use existing libraries such as Bouncy Castle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83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02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45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Explicit</a:t>
            </a:r>
            <a:r>
              <a:rPr lang="en-US" baseline="0" dirty="0" smtClean="0"/>
              <a:t> Intents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04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Tumbler shared preferences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066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a sample google</a:t>
            </a:r>
            <a:r>
              <a:rPr lang="en-US" baseline="0" dirty="0" smtClean="0"/>
              <a:t> sample app for making VoIP phone calls – what is known as a SIP client</a:t>
            </a:r>
          </a:p>
          <a:p>
            <a:r>
              <a:rPr lang="en-US" baseline="0" dirty="0" smtClean="0"/>
              <a:t>Let’s have a look at what happens when we compile it and decompile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036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Compiled and then decompiled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054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ProGuard</a:t>
            </a:r>
            <a:endParaRPr lang="en-US" baseline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671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DexGuard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51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Let’s take a look at the tools in the SDK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10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606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86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Device Tools</a:t>
            </a:r>
          </a:p>
          <a:p>
            <a:r>
              <a:rPr 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Android Virtual Device </a:t>
            </a:r>
            <a:r>
              <a:rPr lang="en-US" sz="120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Manager</a:t>
            </a:r>
            <a:r>
              <a:rPr lang="en-US" dirty="0" err="1" smtClean="0"/>
              <a:t>The</a:t>
            </a:r>
            <a:r>
              <a:rPr lang="en-US" dirty="0" smtClean="0"/>
              <a:t> AVD Manager provides a graphical user interface in which you can create and manage Android Virtual Devices (AVDs) that run in the Android Emulator.</a:t>
            </a:r>
          </a:p>
          <a:p>
            <a:r>
              <a:rPr 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Android Emulator (emulator)</a:t>
            </a:r>
            <a:r>
              <a:rPr lang="en-US" dirty="0" smtClean="0"/>
              <a:t>A QEMU-based device-emulation tool that you can use to debug and test your applications in an actual Android run-time environment.</a:t>
            </a:r>
          </a:p>
          <a:p>
            <a:r>
              <a:rPr lang="en-US" sz="120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mksdcard</a:t>
            </a:r>
            <a:r>
              <a:rPr lang="en-US" dirty="0" err="1" smtClean="0"/>
              <a:t>Helps</a:t>
            </a:r>
            <a:r>
              <a:rPr lang="en-US" dirty="0" smtClean="0"/>
              <a:t> you create a disk image that you can use with the emulator, to simulate the presence of an external storage card (such as an SD card).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89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 Tools</a:t>
            </a:r>
          </a:p>
          <a:p>
            <a:r>
              <a:rPr 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Hierarchy Viewer (hierarchyviewer)</a:t>
            </a:r>
            <a:r>
              <a:rPr lang="en-US" dirty="0" smtClean="0"/>
              <a:t>Provides a visual representation of the layout's View hierarchy with performance information for each node in the layout, and a magnified view of the display to closely examine the pixels in your </a:t>
            </a:r>
            <a:r>
              <a:rPr lang="en-US" dirty="0" err="1" smtClean="0"/>
              <a:t>layout.</a:t>
            </a:r>
            <a:r>
              <a:rPr lang="en-US" sz="120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SDK</a:t>
            </a:r>
            <a:r>
              <a:rPr 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 </a:t>
            </a:r>
            <a:r>
              <a:rPr lang="en-US" sz="120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Manager</a:t>
            </a:r>
            <a:r>
              <a:rPr lang="en-US" dirty="0" err="1" smtClean="0"/>
              <a:t>Lets</a:t>
            </a:r>
            <a:r>
              <a:rPr lang="en-US" dirty="0" smtClean="0"/>
              <a:t> you manage SDK packages, such as installed platforms and system images.</a:t>
            </a:r>
            <a:r>
              <a:rPr 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sqlite3</a:t>
            </a:r>
            <a:r>
              <a:rPr lang="en-US" dirty="0" smtClean="0"/>
              <a:t>Lets you access the SQLite data files created and used by Android applications.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57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34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Debugging Tools</a:t>
            </a:r>
          </a:p>
          <a:p>
            <a:r>
              <a:rPr 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Android </a:t>
            </a:r>
            <a:r>
              <a:rPr lang="en-US" sz="120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Monitor</a:t>
            </a:r>
            <a:r>
              <a:rPr lang="en-US" dirty="0" err="1" smtClean="0"/>
              <a:t>Android</a:t>
            </a:r>
            <a:r>
              <a:rPr lang="en-US" dirty="0" smtClean="0"/>
              <a:t> Monitor is integrated into Android Studio and provides logcat, memory, CPU, GPU, and network monitors for app debugging and analysis.</a:t>
            </a:r>
          </a:p>
          <a:p>
            <a:r>
              <a:rPr lang="en-US" sz="120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adb</a:t>
            </a:r>
            <a:r>
              <a:rPr lang="en-US" dirty="0" err="1" smtClean="0"/>
              <a:t>Android</a:t>
            </a:r>
            <a:r>
              <a:rPr lang="en-US" dirty="0" smtClean="0"/>
              <a:t> Debug Bridge (</a:t>
            </a:r>
            <a:r>
              <a:rPr lang="en-US" dirty="0" err="1" smtClean="0"/>
              <a:t>adb</a:t>
            </a:r>
            <a:r>
              <a:rPr lang="en-US" dirty="0" smtClean="0"/>
              <a:t>) is a versatile command line tool that lets you communicate with an emulator instance or connected Android-powered device. It also provides access to the device shell.</a:t>
            </a:r>
          </a:p>
          <a:p>
            <a:r>
              <a:rPr 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ADB Shell </a:t>
            </a:r>
            <a:r>
              <a:rPr lang="en-US" sz="120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Commands</a:t>
            </a:r>
            <a:r>
              <a:rPr lang="en-US" dirty="0" err="1" smtClean="0"/>
              <a:t>Learn</a:t>
            </a:r>
            <a:r>
              <a:rPr lang="en-US" dirty="0" smtClean="0"/>
              <a:t> the commands available for advanced command-line operations.</a:t>
            </a:r>
          </a:p>
          <a:p>
            <a:r>
              <a:rPr 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Dalvik Debug Monitor Server (ddms)</a:t>
            </a:r>
            <a:r>
              <a:rPr lang="en-US" dirty="0" smtClean="0"/>
              <a:t>Lets you debug Android apps.</a:t>
            </a:r>
          </a:p>
          <a:p>
            <a:r>
              <a:rPr 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Device </a:t>
            </a:r>
            <a:r>
              <a:rPr lang="en-US" sz="120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Monitor</a:t>
            </a:r>
            <a:r>
              <a:rPr lang="en-US" dirty="0" err="1" smtClean="0"/>
              <a:t>Android</a:t>
            </a:r>
            <a:r>
              <a:rPr lang="en-US" dirty="0" smtClean="0"/>
              <a:t> Device Monitor is a stand-alone tool that provides a graphical user interface for several Android application debugging and analysis tools.</a:t>
            </a:r>
          </a:p>
          <a:p>
            <a:r>
              <a:rPr lang="en-US" sz="120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Systrace</a:t>
            </a:r>
            <a:r>
              <a:rPr lang="en-US" dirty="0" err="1" smtClean="0"/>
              <a:t>Lets</a:t>
            </a:r>
            <a:r>
              <a:rPr lang="en-US" dirty="0" smtClean="0"/>
              <a:t> you analyze the execution of your application in the context of system processes, to help diagnose display and performance issues.</a:t>
            </a:r>
          </a:p>
          <a:p>
            <a:r>
              <a:rPr lang="en-US" sz="120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traceview</a:t>
            </a:r>
            <a:r>
              <a:rPr lang="en-US" dirty="0" err="1" smtClean="0"/>
              <a:t>Provides</a:t>
            </a:r>
            <a:r>
              <a:rPr lang="en-US" dirty="0" smtClean="0"/>
              <a:t> a graphical viewer for execution logs saved by your application.</a:t>
            </a:r>
          </a:p>
          <a:p>
            <a:r>
              <a:rPr 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Tracer for OpenGL </a:t>
            </a:r>
            <a:r>
              <a:rPr lang="en-US" sz="120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ES</a:t>
            </a:r>
            <a:r>
              <a:rPr lang="en-US" dirty="0" err="1" smtClean="0"/>
              <a:t>Allows</a:t>
            </a:r>
            <a:r>
              <a:rPr lang="en-US" dirty="0" smtClean="0"/>
              <a:t> you to capture </a:t>
            </a:r>
          </a:p>
          <a:p>
            <a:r>
              <a:rPr 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/>
              </a:rPr>
              <a:t>OpenGL ES</a:t>
            </a:r>
            <a:r>
              <a:rPr lang="en-US" dirty="0" smtClean="0"/>
              <a:t> commands and frame-by-frame images to help you understand how your app is executing graphics commands.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83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39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63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10/20/16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10/20/16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10/20/16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10/20/16</a:t>
            </a:fld>
            <a:endParaRPr lang="en-US"/>
          </a:p>
        </p:txBody>
      </p: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en-US" smtClean="0"/>
              <a:t>10/20/16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y.google.com/apps/publish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Android apps – Week 9b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2843-201710_MCS4993_M:Topics </a:t>
            </a:r>
            <a:r>
              <a:rPr lang="en-US" dirty="0"/>
              <a:t>in </a:t>
            </a:r>
            <a:r>
              <a:rPr lang="en-US" dirty="0" smtClean="0"/>
              <a:t>MA/CS</a:t>
            </a:r>
          </a:p>
          <a:p>
            <a:r>
              <a:rPr lang="en-US" dirty="0" smtClean="0"/>
              <a:t>2843-201710_MCS5993_M:Topics in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793" y="1150470"/>
            <a:ext cx="6379135" cy="407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err="1" smtClean="0"/>
              <a:t>apksigner</a:t>
            </a:r>
            <a:endParaRPr lang="en-US" sz="3200" dirty="0" smtClean="0"/>
          </a:p>
          <a:p>
            <a:r>
              <a:rPr lang="en-US" sz="3200" dirty="0" smtClean="0"/>
              <a:t>JOBB</a:t>
            </a:r>
          </a:p>
          <a:p>
            <a:r>
              <a:rPr lang="en-US" sz="3200" dirty="0" err="1" smtClean="0"/>
              <a:t>ProGuard</a:t>
            </a:r>
            <a:endParaRPr lang="en-US" sz="3200" dirty="0" smtClean="0"/>
          </a:p>
          <a:p>
            <a:r>
              <a:rPr lang="en-US" sz="3200" dirty="0" err="1" smtClean="0"/>
              <a:t>zipalign</a:t>
            </a:r>
            <a:endParaRPr lang="en-US" sz="3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69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Draw 9-patch</a:t>
            </a:r>
          </a:p>
          <a:p>
            <a:r>
              <a:rPr lang="en-US" sz="3200" dirty="0" smtClean="0"/>
              <a:t>etc1tool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1583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How did we get here</a:t>
            </a:r>
          </a:p>
          <a:p>
            <a:r>
              <a:rPr lang="en-US" sz="3200" dirty="0" smtClean="0"/>
              <a:t>Virtual Machines</a:t>
            </a:r>
          </a:p>
          <a:p>
            <a:r>
              <a:rPr lang="en-US" sz="3200" dirty="0" smtClean="0"/>
              <a:t>Static Information </a:t>
            </a:r>
          </a:p>
          <a:p>
            <a:r>
              <a:rPr lang="en-US" sz="3200" dirty="0" smtClean="0"/>
              <a:t>Dynamic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96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Decompilation</a:t>
            </a:r>
            <a:r>
              <a:rPr lang="en-US" dirty="0" smtClean="0"/>
              <a:t> 101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78" y="1892628"/>
            <a:ext cx="8817643" cy="3970289"/>
          </a:xfrm>
        </p:spPr>
      </p:pic>
    </p:spTree>
    <p:extLst>
      <p:ext uri="{BB962C8B-B14F-4D97-AF65-F5344CB8AC3E}">
        <p14:creationId xmlns:p14="http://schemas.microsoft.com/office/powerpoint/2010/main" val="7181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Decompilation</a:t>
            </a:r>
            <a:r>
              <a:rPr lang="en-US" dirty="0" smtClean="0"/>
              <a:t> 101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43" y="1906146"/>
            <a:ext cx="8946713" cy="4028492"/>
          </a:xfrm>
        </p:spPr>
      </p:pic>
    </p:spTree>
    <p:extLst>
      <p:ext uri="{BB962C8B-B14F-4D97-AF65-F5344CB8AC3E}">
        <p14:creationId xmlns:p14="http://schemas.microsoft.com/office/powerpoint/2010/main" val="203287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Decompilation</a:t>
            </a:r>
            <a:r>
              <a:rPr lang="en-US" dirty="0" smtClean="0"/>
              <a:t>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336" y="1817593"/>
            <a:ext cx="89662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1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Decompilation</a:t>
            </a:r>
            <a:r>
              <a:rPr lang="en-US" dirty="0" smtClean="0"/>
              <a:t> 101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135" y="1646238"/>
            <a:ext cx="9085729" cy="436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0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Decompilation</a:t>
            </a:r>
            <a:r>
              <a:rPr lang="en-US" dirty="0" smtClean="0"/>
              <a:t> 101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431" y="1819834"/>
            <a:ext cx="7331138" cy="4123765"/>
          </a:xfrm>
        </p:spPr>
      </p:pic>
    </p:spTree>
    <p:extLst>
      <p:ext uri="{BB962C8B-B14F-4D97-AF65-F5344CB8AC3E}">
        <p14:creationId xmlns:p14="http://schemas.microsoft.com/office/powerpoint/2010/main" val="69338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OWASP Mobile Top 10 Risks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837769"/>
            <a:ext cx="9601200" cy="38099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Weak Server Side </a:t>
            </a:r>
            <a:r>
              <a:rPr lang="en-US" sz="2800" dirty="0" smtClean="0"/>
              <a:t>Controls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Insecure </a:t>
            </a:r>
            <a:r>
              <a:rPr lang="en-US" sz="2800" dirty="0"/>
              <a:t>Data </a:t>
            </a:r>
            <a:r>
              <a:rPr lang="en-US" sz="2800" dirty="0" smtClean="0"/>
              <a:t>Storage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Insufficient </a:t>
            </a:r>
            <a:r>
              <a:rPr lang="en-US" sz="2800" dirty="0"/>
              <a:t>Transport Layer </a:t>
            </a:r>
            <a:r>
              <a:rPr lang="en-US" sz="2800" dirty="0" smtClean="0"/>
              <a:t>Protection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Unintended </a:t>
            </a:r>
            <a:r>
              <a:rPr lang="en-US" sz="2800" dirty="0"/>
              <a:t>Data </a:t>
            </a:r>
            <a:r>
              <a:rPr lang="en-US" sz="2800" dirty="0" smtClean="0"/>
              <a:t>Leakage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Poor </a:t>
            </a:r>
            <a:r>
              <a:rPr lang="en-US" sz="2800" dirty="0"/>
              <a:t>Authorization and </a:t>
            </a:r>
            <a:r>
              <a:rPr lang="en-US" sz="2800" dirty="0" smtClean="0"/>
              <a:t>Authentication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Broken Cryptography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Client </a:t>
            </a:r>
            <a:r>
              <a:rPr lang="en-US" sz="2800" dirty="0"/>
              <a:t>Side </a:t>
            </a:r>
            <a:r>
              <a:rPr lang="en-US" sz="2800" dirty="0" smtClean="0"/>
              <a:t>Injection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Security </a:t>
            </a:r>
            <a:r>
              <a:rPr lang="en-US" sz="2800" dirty="0"/>
              <a:t>Decision via Untrusted </a:t>
            </a:r>
            <a:r>
              <a:rPr lang="en-US" sz="2800" dirty="0" smtClean="0"/>
              <a:t>Input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Improper </a:t>
            </a:r>
            <a:r>
              <a:rPr lang="en-US" sz="2800" dirty="0"/>
              <a:t>Session </a:t>
            </a:r>
            <a:r>
              <a:rPr lang="en-US" sz="2800" dirty="0" smtClean="0"/>
              <a:t>Handling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Lack </a:t>
            </a:r>
            <a:r>
              <a:rPr lang="en-US" sz="2800" dirty="0"/>
              <a:t>of Binary Protections</a:t>
            </a:r>
          </a:p>
        </p:txBody>
      </p:sp>
    </p:spTree>
    <p:extLst>
      <p:ext uri="{BB962C8B-B14F-4D97-AF65-F5344CB8AC3E}">
        <p14:creationId xmlns:p14="http://schemas.microsoft.com/office/powerpoint/2010/main" val="39777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025805"/>
            <a:ext cx="9601200" cy="380999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Under the hood</a:t>
            </a:r>
          </a:p>
          <a:p>
            <a:pPr lvl="1"/>
            <a:r>
              <a:rPr lang="en-US" sz="3000" dirty="0" smtClean="0"/>
              <a:t>SDK tools</a:t>
            </a:r>
          </a:p>
          <a:p>
            <a:pPr lvl="1"/>
            <a:r>
              <a:rPr lang="en-US" sz="3000" dirty="0" smtClean="0"/>
              <a:t>Android Security</a:t>
            </a:r>
          </a:p>
          <a:p>
            <a:pPr lvl="1"/>
            <a:r>
              <a:rPr lang="en-US" sz="3000" dirty="0" smtClean="0"/>
              <a:t>Developer Console</a:t>
            </a:r>
          </a:p>
          <a:p>
            <a:pPr lvl="1"/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188051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29" y="316753"/>
            <a:ext cx="7271124" cy="62561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1689" y="2671482"/>
            <a:ext cx="8545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GET http://</a:t>
            </a:r>
            <a:r>
              <a:rPr lang="en-US" sz="2400" b="1" dirty="0" err="1" smtClean="0"/>
              <a:t>herdfinancial.com</a:t>
            </a:r>
            <a:r>
              <a:rPr lang="en-US" sz="2400" b="1" dirty="0" smtClean="0"/>
              <a:t>/</a:t>
            </a:r>
            <a:r>
              <a:rPr lang="en-US" sz="2400" b="1" dirty="0" err="1" smtClean="0"/>
              <a:t>api</a:t>
            </a:r>
            <a:r>
              <a:rPr lang="en-US" sz="2400" b="1" dirty="0" smtClean="0"/>
              <a:t>/v1/balances/1234567899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609076" y="5280217"/>
            <a:ext cx="10246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{“success”:”true”,”checkingBalance”:”0.0”,”savingsBalance”:”0.0”}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7534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05" y="173914"/>
            <a:ext cx="6420498" cy="64778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1688" y="2671482"/>
            <a:ext cx="8545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GET http://</a:t>
            </a:r>
            <a:r>
              <a:rPr lang="en-US" sz="2400" b="1" dirty="0" err="1" smtClean="0"/>
              <a:t>herdfinancial.com</a:t>
            </a:r>
            <a:r>
              <a:rPr lang="en-US" sz="2400" b="1" dirty="0" smtClean="0"/>
              <a:t>/</a:t>
            </a:r>
            <a:r>
              <a:rPr lang="en-US" sz="2400" b="1" dirty="0" err="1" smtClean="0"/>
              <a:t>api</a:t>
            </a:r>
            <a:r>
              <a:rPr lang="en-US" sz="2400" b="1" dirty="0" smtClean="0"/>
              <a:t>/v1/balances/1234567890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214630" y="5190567"/>
            <a:ext cx="10504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{“success”:”true”,”</a:t>
            </a:r>
            <a:r>
              <a:rPr lang="en-US" sz="2400" b="1" smtClean="0"/>
              <a:t>checkingBalance”:”947.3”,”</a:t>
            </a:r>
            <a:r>
              <a:rPr lang="en-US" sz="2400" b="1" dirty="0" smtClean="0"/>
              <a:t>savingsBalance”:”0.0”}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9427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564" y="441736"/>
            <a:ext cx="6293224" cy="613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1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06" y="1207585"/>
            <a:ext cx="4502315" cy="43912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68966" y="1996479"/>
            <a:ext cx="723338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"</a:t>
            </a:r>
            <a:r>
              <a:rPr lang="en-US" sz="1600" dirty="0"/>
              <a:t>actor": {“</a:t>
            </a:r>
            <a:r>
              <a:rPr lang="en-US" sz="1600" dirty="0" err="1"/>
              <a:t>first_name</a:t>
            </a:r>
            <a:r>
              <a:rPr lang="en-US" sz="1600" dirty="0"/>
              <a:t>": "Rita","</a:t>
            </a:r>
            <a:r>
              <a:rPr lang="en-US" sz="1600" dirty="0" err="1"/>
              <a:t>last_name</a:t>
            </a:r>
            <a:r>
              <a:rPr lang="en-US" sz="1600" dirty="0"/>
              <a:t>": "</a:t>
            </a:r>
            <a:r>
              <a:rPr lang="en-US" sz="1600" dirty="0" err="1"/>
              <a:t>D.","title</a:t>
            </a:r>
            <a:r>
              <a:rPr lang="en-US" sz="1600" dirty="0"/>
              <a:t>": "Rita </a:t>
            </a:r>
            <a:r>
              <a:rPr lang="en-US" sz="1600" dirty="0" err="1"/>
              <a:t>D.","gender</a:t>
            </a:r>
            <a:r>
              <a:rPr lang="en-US" sz="1600" dirty="0"/>
              <a:t>": "F",          </a:t>
            </a:r>
            <a:endParaRPr lang="en-US" sz="1600" dirty="0" smtClean="0"/>
          </a:p>
          <a:p>
            <a:r>
              <a:rPr lang="en-US" sz="1600" dirty="0" smtClean="0"/>
              <a:t>	"</a:t>
            </a:r>
            <a:r>
              <a:rPr lang="en-US" sz="1600" dirty="0" err="1"/>
              <a:t>is_mvp</a:t>
            </a:r>
            <a:r>
              <a:rPr lang="en-US" sz="1600" dirty="0"/>
              <a:t>": false,          </a:t>
            </a:r>
            <a:endParaRPr lang="en-US" sz="1600" dirty="0" smtClean="0"/>
          </a:p>
          <a:p>
            <a:r>
              <a:rPr lang="en-US" sz="1600" dirty="0" smtClean="0"/>
              <a:t>	"</a:t>
            </a:r>
            <a:r>
              <a:rPr lang="en-US" sz="1600" dirty="0" err="1"/>
              <a:t>preferred_brand</a:t>
            </a:r>
            <a:r>
              <a:rPr lang="en-US" sz="1600" dirty="0"/>
              <a:t>": 32,          </a:t>
            </a:r>
            <a:endParaRPr lang="en-US" sz="1600" dirty="0" smtClean="0"/>
          </a:p>
          <a:p>
            <a:r>
              <a:rPr lang="en-US" sz="1600" dirty="0" smtClean="0"/>
              <a:t>	"_</a:t>
            </a:r>
            <a:r>
              <a:rPr lang="en-US" sz="1600" dirty="0"/>
              <a:t>links": {"self": [{"</a:t>
            </a:r>
            <a:r>
              <a:rPr lang="en-US" sz="1600" dirty="0" err="1"/>
              <a:t>href</a:t>
            </a:r>
            <a:r>
              <a:rPr lang="en-US" sz="1600" dirty="0"/>
              <a:t>": "\/v7.0\/user\/3273986\/","id": "3273986"}]},          </a:t>
            </a:r>
            <a:endParaRPr lang="en-US" sz="1600" dirty="0" smtClean="0"/>
          </a:p>
          <a:p>
            <a:r>
              <a:rPr lang="en-US" sz="1600" dirty="0" smtClean="0"/>
              <a:t>	"</a:t>
            </a:r>
            <a:r>
              <a:rPr lang="en-US" sz="1600" dirty="0"/>
              <a:t>type": "user",          </a:t>
            </a:r>
            <a:endParaRPr lang="en-US" sz="1600" dirty="0" smtClean="0"/>
          </a:p>
          <a:p>
            <a:r>
              <a:rPr lang="en-US" sz="1600" dirty="0" smtClean="0"/>
              <a:t>	"</a:t>
            </a:r>
            <a:r>
              <a:rPr lang="en-US" sz="1600" dirty="0"/>
              <a:t>friendship": null,           </a:t>
            </a:r>
            <a:endParaRPr lang="en-US" sz="1600" dirty="0" smtClean="0"/>
          </a:p>
          <a:p>
            <a:r>
              <a:rPr lang="en-US" sz="1600" dirty="0" smtClean="0"/>
              <a:t>	</a:t>
            </a:r>
            <a:r>
              <a:rPr lang="en-US" sz="1600" b="1" dirty="0" smtClean="0"/>
              <a:t>"</a:t>
            </a:r>
            <a:r>
              <a:rPr lang="en-US" sz="1600" b="1" dirty="0"/>
              <a:t>id": 3273986</a:t>
            </a:r>
            <a:r>
              <a:rPr lang="en-US" sz="1600" b="1" dirty="0" smtClean="0"/>
              <a:t>},</a:t>
            </a:r>
          </a:p>
          <a:p>
            <a:r>
              <a:rPr lang="en-US" sz="1600" dirty="0" smtClean="0"/>
              <a:t>"</a:t>
            </a:r>
            <a:r>
              <a:rPr lang="en-US" sz="1600" dirty="0"/>
              <a:t>id": "1-3273986-9-1440092847",</a:t>
            </a:r>
          </a:p>
        </p:txBody>
      </p:sp>
    </p:spTree>
    <p:extLst>
      <p:ext uri="{BB962C8B-B14F-4D97-AF65-F5344CB8AC3E}">
        <p14:creationId xmlns:p14="http://schemas.microsoft.com/office/powerpoint/2010/main" val="177350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Server Side Fixes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Use GUID that maps to </a:t>
            </a:r>
            <a:r>
              <a:rPr lang="en-US" sz="3200" dirty="0" smtClean="0"/>
              <a:t>ID</a:t>
            </a:r>
          </a:p>
          <a:p>
            <a:r>
              <a:rPr lang="en-US" sz="3200" dirty="0" smtClean="0"/>
              <a:t>REST </a:t>
            </a:r>
            <a:r>
              <a:rPr lang="en-US" sz="3200" dirty="0"/>
              <a:t>verbs are easy to guess </a:t>
            </a:r>
            <a:endParaRPr lang="en-US" sz="3200" dirty="0" smtClean="0"/>
          </a:p>
          <a:p>
            <a:r>
              <a:rPr lang="en-US" sz="3200" dirty="0" smtClean="0"/>
              <a:t>OWASP </a:t>
            </a:r>
            <a:r>
              <a:rPr lang="en-US" sz="3200" dirty="0"/>
              <a:t>Web/Cloud top </a:t>
            </a:r>
            <a:r>
              <a:rPr lang="en-US" sz="3200" dirty="0" smtClean="0"/>
              <a:t>10</a:t>
            </a:r>
          </a:p>
          <a:p>
            <a:r>
              <a:rPr lang="en-US" sz="3200" dirty="0" smtClean="0"/>
              <a:t>Don’t </a:t>
            </a:r>
            <a:r>
              <a:rPr lang="en-US" sz="3200" dirty="0"/>
              <a:t>trust the client, verify </a:t>
            </a:r>
          </a:p>
        </p:txBody>
      </p:sp>
    </p:spTree>
    <p:extLst>
      <p:ext uri="{BB962C8B-B14F-4D97-AF65-F5344CB8AC3E}">
        <p14:creationId xmlns:p14="http://schemas.microsoft.com/office/powerpoint/2010/main" val="159655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Insecure Data Storage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1981200"/>
            <a:ext cx="2540000" cy="3810000"/>
          </a:xfrm>
        </p:spPr>
      </p:pic>
    </p:spTree>
    <p:extLst>
      <p:ext uri="{BB962C8B-B14F-4D97-AF65-F5344CB8AC3E}">
        <p14:creationId xmlns:p14="http://schemas.microsoft.com/office/powerpoint/2010/main" val="126743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Insecure Data Storage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406" y="2603872"/>
            <a:ext cx="8953188" cy="2129491"/>
          </a:xfrm>
        </p:spPr>
      </p:pic>
    </p:spTree>
    <p:extLst>
      <p:ext uri="{BB962C8B-B14F-4D97-AF65-F5344CB8AC3E}">
        <p14:creationId xmlns:p14="http://schemas.microsoft.com/office/powerpoint/2010/main" val="100387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Insecure Data Storage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413" y="1981200"/>
            <a:ext cx="5969174" cy="3810000"/>
          </a:xfrm>
        </p:spPr>
      </p:pic>
    </p:spTree>
    <p:extLst>
      <p:ext uri="{BB962C8B-B14F-4D97-AF65-F5344CB8AC3E}">
        <p14:creationId xmlns:p14="http://schemas.microsoft.com/office/powerpoint/2010/main" val="113646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Insecure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No caching of passwords, SSNs etc</a:t>
            </a:r>
            <a:r>
              <a:rPr lang="en-US" sz="3200" dirty="0" smtClean="0"/>
              <a:t>.</a:t>
            </a:r>
          </a:p>
          <a:p>
            <a:r>
              <a:rPr lang="en-US" sz="3200" dirty="0" smtClean="0"/>
              <a:t>Multi-factor authentication</a:t>
            </a:r>
          </a:p>
          <a:p>
            <a:r>
              <a:rPr lang="en-US" sz="3200" dirty="0" smtClean="0"/>
              <a:t>Client </a:t>
            </a:r>
            <a:r>
              <a:rPr lang="en-US" sz="3200" dirty="0"/>
              <a:t>/ Server side access </a:t>
            </a:r>
            <a:r>
              <a:rPr lang="en-US" sz="3200" dirty="0" smtClean="0"/>
              <a:t>control</a:t>
            </a:r>
          </a:p>
          <a:p>
            <a:r>
              <a:rPr lang="en-US" sz="3200" dirty="0" smtClean="0"/>
              <a:t>"</a:t>
            </a:r>
            <a:r>
              <a:rPr lang="en-US" sz="3200" dirty="0"/>
              <a:t>Sensitive data should be encrypted and very sensitive data should be stored on server" - Zapata</a:t>
            </a:r>
          </a:p>
        </p:txBody>
      </p:sp>
    </p:spTree>
    <p:extLst>
      <p:ext uri="{BB962C8B-B14F-4D97-AF65-F5344CB8AC3E}">
        <p14:creationId xmlns:p14="http://schemas.microsoft.com/office/powerpoint/2010/main" val="101799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Insufficient TLS Protection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597" y="503853"/>
            <a:ext cx="4692379" cy="6176933"/>
          </a:xfrm>
        </p:spPr>
      </p:pic>
    </p:spTree>
    <p:extLst>
      <p:ext uri="{BB962C8B-B14F-4D97-AF65-F5344CB8AC3E}">
        <p14:creationId xmlns:p14="http://schemas.microsoft.com/office/powerpoint/2010/main" val="212055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636" y="71716"/>
            <a:ext cx="2540000" cy="6612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407" y="369743"/>
            <a:ext cx="3228672" cy="45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6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Insufficient TLS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78" y="2145577"/>
            <a:ext cx="9841443" cy="3053952"/>
          </a:xfrm>
        </p:spPr>
      </p:pic>
    </p:spTree>
    <p:extLst>
      <p:ext uri="{BB962C8B-B14F-4D97-AF65-F5344CB8AC3E}">
        <p14:creationId xmlns:p14="http://schemas.microsoft.com/office/powerpoint/2010/main" val="12844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Insufficient TLS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944" y="1981200"/>
            <a:ext cx="8618112" cy="3810000"/>
          </a:xfrm>
        </p:spPr>
      </p:pic>
    </p:spTree>
    <p:extLst>
      <p:ext uri="{BB962C8B-B14F-4D97-AF65-F5344CB8AC3E}">
        <p14:creationId xmlns:p14="http://schemas.microsoft.com/office/powerpoint/2010/main" val="23675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Insufficient TLS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Error out on </a:t>
            </a:r>
            <a:r>
              <a:rPr lang="en-US" sz="3200" dirty="0" err="1" smtClean="0"/>
              <a:t>SSLHandshakeException</a:t>
            </a:r>
            <a:endParaRPr lang="en-US" sz="3200" dirty="0" smtClean="0"/>
          </a:p>
          <a:p>
            <a:r>
              <a:rPr lang="en-US" sz="3200" dirty="0" smtClean="0"/>
              <a:t>Assume </a:t>
            </a:r>
            <a:r>
              <a:rPr lang="en-US" sz="3200" dirty="0"/>
              <a:t>SSL is broken, root level </a:t>
            </a:r>
            <a:r>
              <a:rPr lang="en-US" sz="3200" dirty="0" smtClean="0"/>
              <a:t>CA's</a:t>
            </a:r>
          </a:p>
          <a:p>
            <a:r>
              <a:rPr lang="en-US" sz="3200" dirty="0" smtClean="0"/>
              <a:t>SSL </a:t>
            </a:r>
            <a:r>
              <a:rPr lang="en-US" sz="3200" dirty="0"/>
              <a:t>pinning </a:t>
            </a:r>
            <a:endParaRPr lang="en-US" sz="3200" dirty="0" smtClean="0"/>
          </a:p>
          <a:p>
            <a:r>
              <a:rPr lang="en-US" sz="3200" dirty="0" smtClean="0"/>
              <a:t>Do </a:t>
            </a:r>
            <a:r>
              <a:rPr lang="en-US" sz="3200" dirty="0"/>
              <a:t>more on the </a:t>
            </a:r>
            <a:r>
              <a:rPr lang="en-US" sz="3200" dirty="0" smtClean="0"/>
              <a:t>server</a:t>
            </a:r>
          </a:p>
          <a:p>
            <a:r>
              <a:rPr lang="en-US" sz="3200" dirty="0" smtClean="0"/>
              <a:t>Scan </a:t>
            </a:r>
            <a:r>
              <a:rPr lang="en-US" sz="3200" dirty="0"/>
              <a:t>server with </a:t>
            </a:r>
            <a:r>
              <a:rPr lang="en-US" sz="3200" dirty="0" err="1"/>
              <a:t>nogotofail</a:t>
            </a:r>
            <a:r>
              <a:rPr lang="en-US" sz="3200" dirty="0"/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143167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Unintended Data Leakage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000" y="1981200"/>
            <a:ext cx="7500000" cy="3810000"/>
          </a:xfrm>
        </p:spPr>
      </p:pic>
    </p:spTree>
    <p:extLst>
      <p:ext uri="{BB962C8B-B14F-4D97-AF65-F5344CB8AC3E}">
        <p14:creationId xmlns:p14="http://schemas.microsoft.com/office/powerpoint/2010/main" val="64387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74" y="170328"/>
            <a:ext cx="11172015" cy="6284259"/>
          </a:xfrm>
        </p:spPr>
      </p:pic>
    </p:spTree>
    <p:extLst>
      <p:ext uri="{BB962C8B-B14F-4D97-AF65-F5344CB8AC3E}">
        <p14:creationId xmlns:p14="http://schemas.microsoft.com/office/powerpoint/2010/main" val="125329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54" y="224117"/>
            <a:ext cx="10815458" cy="6520907"/>
          </a:xfrm>
        </p:spPr>
      </p:pic>
    </p:spTree>
    <p:extLst>
      <p:ext uri="{BB962C8B-B14F-4D97-AF65-F5344CB8AC3E}">
        <p14:creationId xmlns:p14="http://schemas.microsoft.com/office/powerpoint/2010/main" val="25992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Unintended Data Leakage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Strip out </a:t>
            </a:r>
            <a:r>
              <a:rPr lang="en-US" sz="3200" dirty="0" err="1"/>
              <a:t>unneccesary</a:t>
            </a:r>
            <a:r>
              <a:rPr lang="en-US" sz="3200" dirty="0"/>
              <a:t> logging code </a:t>
            </a:r>
            <a:endParaRPr lang="en-US" sz="3200" dirty="0" smtClean="0"/>
          </a:p>
          <a:p>
            <a:r>
              <a:rPr lang="en-US" sz="3200" dirty="0" smtClean="0"/>
              <a:t>Obfuscate </a:t>
            </a:r>
            <a:r>
              <a:rPr lang="en-US" sz="3200" dirty="0"/>
              <a:t>method </a:t>
            </a:r>
            <a:r>
              <a:rPr lang="en-US" sz="3200" dirty="0" smtClean="0"/>
              <a:t>names</a:t>
            </a:r>
          </a:p>
          <a:p>
            <a:r>
              <a:rPr lang="en-US" sz="3200" dirty="0" smtClean="0"/>
              <a:t>Check </a:t>
            </a:r>
            <a:r>
              <a:rPr lang="en-US" sz="3200" dirty="0"/>
              <a:t>any third party libraries </a:t>
            </a:r>
            <a:endParaRPr lang="en-US" sz="3200" dirty="0" smtClean="0"/>
          </a:p>
          <a:p>
            <a:r>
              <a:rPr lang="en-US" sz="3200" dirty="0" smtClean="0"/>
              <a:t>Double </a:t>
            </a:r>
            <a:r>
              <a:rPr lang="en-US" sz="3200" dirty="0"/>
              <a:t>check your </a:t>
            </a:r>
            <a:r>
              <a:rPr lang="en-US" sz="3200" dirty="0" err="1"/>
              <a:t>webview</a:t>
            </a:r>
            <a:r>
              <a:rPr lang="en-US" sz="3200" dirty="0"/>
              <a:t> </a:t>
            </a:r>
            <a:r>
              <a:rPr lang="en-US" sz="3200" dirty="0" smtClean="0"/>
              <a:t>caches</a:t>
            </a:r>
          </a:p>
          <a:p>
            <a:r>
              <a:rPr lang="en-US" sz="3200" dirty="0" smtClean="0"/>
              <a:t>Download </a:t>
            </a:r>
            <a:r>
              <a:rPr lang="en-US" sz="3200" dirty="0"/>
              <a:t>and unzip your APK </a:t>
            </a:r>
          </a:p>
        </p:txBody>
      </p:sp>
    </p:spTree>
    <p:extLst>
      <p:ext uri="{BB962C8B-B14F-4D97-AF65-F5344CB8AC3E}">
        <p14:creationId xmlns:p14="http://schemas.microsoft.com/office/powerpoint/2010/main" val="156190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Poor Authorization and Authentication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1981200"/>
            <a:ext cx="2540000" cy="3810000"/>
          </a:xfrm>
        </p:spPr>
      </p:pic>
    </p:spTree>
    <p:extLst>
      <p:ext uri="{BB962C8B-B14F-4D97-AF65-F5344CB8AC3E}">
        <p14:creationId xmlns:p14="http://schemas.microsoft.com/office/powerpoint/2010/main" val="839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Poor Authorization and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sz="3200" dirty="0"/>
              <a:t>No password </a:t>
            </a:r>
            <a:r>
              <a:rPr lang="en-US" sz="3200" dirty="0" smtClean="0"/>
              <a:t>caching</a:t>
            </a:r>
          </a:p>
          <a:p>
            <a:pPr fontAlgn="base"/>
            <a:r>
              <a:rPr lang="en-US" sz="3200" dirty="0" smtClean="0"/>
              <a:t>Multi </a:t>
            </a:r>
            <a:r>
              <a:rPr lang="en-US" sz="3200" dirty="0"/>
              <a:t>Factor </a:t>
            </a:r>
            <a:r>
              <a:rPr lang="en-US" sz="3200" dirty="0" smtClean="0"/>
              <a:t>Authentication</a:t>
            </a:r>
          </a:p>
          <a:p>
            <a:pPr fontAlgn="base"/>
            <a:r>
              <a:rPr lang="en-US" sz="3200" dirty="0" smtClean="0"/>
              <a:t>Encryption</a:t>
            </a:r>
            <a:endParaRPr lang="en-US" sz="3200" dirty="0"/>
          </a:p>
          <a:p>
            <a:pPr fontAlgn="base"/>
            <a:r>
              <a:rPr lang="en-US" sz="3200" dirty="0" err="1" smtClean="0"/>
              <a:t>Oauth</a:t>
            </a:r>
            <a:r>
              <a:rPr lang="en-US" sz="3200" dirty="0" smtClean="0"/>
              <a:t> tokens</a:t>
            </a:r>
            <a:endParaRPr lang="en-US" sz="3200" dirty="0"/>
          </a:p>
          <a:p>
            <a:pPr fontAlgn="base"/>
            <a:r>
              <a:rPr lang="en-US" sz="3200" dirty="0"/>
              <a:t>Use Server side </a:t>
            </a:r>
            <a:r>
              <a:rPr lang="en-US" sz="3200" dirty="0" smtClean="0"/>
              <a:t>one time id or nonce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8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Broken Cryptography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130" y="1798606"/>
            <a:ext cx="8637494" cy="4182235"/>
          </a:xfrm>
        </p:spPr>
      </p:pic>
    </p:spTree>
    <p:extLst>
      <p:ext uri="{BB962C8B-B14F-4D97-AF65-F5344CB8AC3E}">
        <p14:creationId xmlns:p14="http://schemas.microsoft.com/office/powerpoint/2010/main" val="64076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Device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Android Virtual Device Manager</a:t>
            </a:r>
          </a:p>
          <a:p>
            <a:r>
              <a:rPr lang="en-US" sz="3200" dirty="0" smtClean="0"/>
              <a:t>Android Emulator</a:t>
            </a:r>
          </a:p>
          <a:p>
            <a:r>
              <a:rPr lang="en-US" sz="3200" dirty="0" err="1" smtClean="0"/>
              <a:t>mksdcard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632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Broken Cryptography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67" y="1938695"/>
            <a:ext cx="11408866" cy="4031798"/>
          </a:xfrm>
        </p:spPr>
      </p:pic>
    </p:spTree>
    <p:extLst>
      <p:ext uri="{BB962C8B-B14F-4D97-AF65-F5344CB8AC3E}">
        <p14:creationId xmlns:p14="http://schemas.microsoft.com/office/powerpoint/2010/main" val="96857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Broken Cryptography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1981200"/>
            <a:ext cx="2540000" cy="3810000"/>
          </a:xfrm>
        </p:spPr>
      </p:pic>
    </p:spTree>
    <p:extLst>
      <p:ext uri="{BB962C8B-B14F-4D97-AF65-F5344CB8AC3E}">
        <p14:creationId xmlns:p14="http://schemas.microsoft.com/office/powerpoint/2010/main" val="51515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Broken Cryptography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88" y="2017776"/>
            <a:ext cx="6059424" cy="3736848"/>
          </a:xfrm>
        </p:spPr>
      </p:pic>
    </p:spTree>
    <p:extLst>
      <p:ext uri="{BB962C8B-B14F-4D97-AF65-F5344CB8AC3E}">
        <p14:creationId xmlns:p14="http://schemas.microsoft.com/office/powerpoint/2010/main" val="133805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Broken Cryptography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Use asymmetric encryption </a:t>
            </a:r>
            <a:endParaRPr lang="en-US" sz="3200" dirty="0" smtClean="0"/>
          </a:p>
          <a:p>
            <a:r>
              <a:rPr lang="en-US" sz="3200" dirty="0" smtClean="0"/>
              <a:t>Encrypt </a:t>
            </a:r>
            <a:r>
              <a:rPr lang="en-US" sz="3200" dirty="0"/>
              <a:t>databases </a:t>
            </a:r>
            <a:endParaRPr lang="en-US" sz="3200" dirty="0" smtClean="0"/>
          </a:p>
          <a:p>
            <a:r>
              <a:rPr lang="en-US" sz="3200" dirty="0" smtClean="0"/>
              <a:t>Assume Android </a:t>
            </a:r>
            <a:r>
              <a:rPr lang="en-US" sz="3200" dirty="0" err="1"/>
              <a:t>Keystore</a:t>
            </a:r>
            <a:r>
              <a:rPr lang="en-US" sz="3200" dirty="0"/>
              <a:t> is broken</a:t>
            </a:r>
          </a:p>
        </p:txBody>
      </p:sp>
    </p:spTree>
    <p:extLst>
      <p:ext uri="{BB962C8B-B14F-4D97-AF65-F5344CB8AC3E}">
        <p14:creationId xmlns:p14="http://schemas.microsoft.com/office/powerpoint/2010/main" val="159396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Side Injection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315" y="2011622"/>
            <a:ext cx="4737370" cy="299611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5440359"/>
            <a:ext cx="92456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5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Side Injection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234843"/>
            <a:ext cx="9601200" cy="3302714"/>
          </a:xfrm>
        </p:spPr>
      </p:pic>
    </p:spTree>
    <p:extLst>
      <p:ext uri="{BB962C8B-B14F-4D97-AF65-F5344CB8AC3E}">
        <p14:creationId xmlns:p14="http://schemas.microsoft.com/office/powerpoint/2010/main" val="64143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</a:t>
            </a:r>
            <a:r>
              <a:rPr lang="en-US" smtClean="0"/>
              <a:t>Side Injection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1" y="2042373"/>
            <a:ext cx="10732774" cy="3641249"/>
          </a:xfrm>
        </p:spPr>
      </p:pic>
    </p:spTree>
    <p:extLst>
      <p:ext uri="{BB962C8B-B14F-4D97-AF65-F5344CB8AC3E}">
        <p14:creationId xmlns:p14="http://schemas.microsoft.com/office/powerpoint/2010/main" val="5286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Side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99131"/>
            <a:ext cx="9601200" cy="3809999"/>
          </a:xfrm>
        </p:spPr>
        <p:txBody>
          <a:bodyPr>
            <a:normAutofit/>
          </a:bodyPr>
          <a:lstStyle/>
          <a:p>
            <a:r>
              <a:rPr lang="en-US" sz="3200" dirty="0"/>
              <a:t>Use parameterized queries </a:t>
            </a:r>
            <a:endParaRPr lang="en-US" sz="3200" dirty="0" smtClean="0"/>
          </a:p>
          <a:p>
            <a:r>
              <a:rPr lang="en-US" sz="3200" dirty="0" err="1" smtClean="0"/>
              <a:t>setJavaScriptEnabled</a:t>
            </a:r>
            <a:r>
              <a:rPr lang="en-US" sz="3200" dirty="0" smtClean="0"/>
              <a:t>(false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3440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Decision </a:t>
            </a:r>
            <a:br>
              <a:rPr lang="en-US" dirty="0" smtClean="0"/>
            </a:br>
            <a:r>
              <a:rPr lang="en-US" dirty="0" smtClean="0"/>
              <a:t>via Untrusted Input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707" y="509801"/>
            <a:ext cx="3179951" cy="564388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924" y="503853"/>
            <a:ext cx="3176276" cy="564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0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Untrusted Input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153" y="2534769"/>
            <a:ext cx="9401694" cy="2413747"/>
          </a:xfrm>
        </p:spPr>
      </p:pic>
    </p:spTree>
    <p:extLst>
      <p:ext uri="{BB962C8B-B14F-4D97-AF65-F5344CB8AC3E}">
        <p14:creationId xmlns:p14="http://schemas.microsoft.com/office/powerpoint/2010/main" val="197762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Hierarchy Viewer</a:t>
            </a:r>
          </a:p>
          <a:p>
            <a:r>
              <a:rPr lang="en-US" sz="3200" dirty="0" smtClean="0"/>
              <a:t>SDK Manager</a:t>
            </a:r>
          </a:p>
          <a:p>
            <a:r>
              <a:rPr lang="en-US" sz="3200" dirty="0" smtClean="0"/>
              <a:t>sqlite3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8796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Improper Session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Session never times out</a:t>
            </a:r>
          </a:p>
          <a:p>
            <a:r>
              <a:rPr lang="en-US" sz="3200" dirty="0" err="1" smtClean="0"/>
              <a:t>adb</a:t>
            </a:r>
            <a:r>
              <a:rPr lang="en-US" sz="3200" dirty="0" smtClean="0"/>
              <a:t> </a:t>
            </a:r>
            <a:r>
              <a:rPr lang="en-US" sz="3200" dirty="0"/>
              <a:t>backup from one phone onto another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65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77905"/>
            <a:ext cx="8054170" cy="8625221"/>
          </a:xfrm>
        </p:spPr>
      </p:pic>
    </p:spTree>
    <p:extLst>
      <p:ext uri="{BB962C8B-B14F-4D97-AF65-F5344CB8AC3E}">
        <p14:creationId xmlns:p14="http://schemas.microsoft.com/office/powerpoint/2010/main" val="88462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03853"/>
            <a:ext cx="9193306" cy="9845123"/>
          </a:xfrm>
        </p:spPr>
      </p:pic>
    </p:spTree>
    <p:extLst>
      <p:ext uri="{BB962C8B-B14F-4D97-AF65-F5344CB8AC3E}">
        <p14:creationId xmlns:p14="http://schemas.microsoft.com/office/powerpoint/2010/main" val="69812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Improper Session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Expire </a:t>
            </a:r>
            <a:r>
              <a:rPr lang="en-US" sz="3200" dirty="0" smtClean="0"/>
              <a:t>sessions</a:t>
            </a:r>
          </a:p>
          <a:p>
            <a:r>
              <a:rPr lang="en-US" sz="3200" dirty="0" smtClean="0"/>
              <a:t>Try </a:t>
            </a:r>
            <a:r>
              <a:rPr lang="en-US" sz="3200" dirty="0"/>
              <a:t>backup to another phone </a:t>
            </a:r>
            <a:endParaRPr lang="en-US" sz="3200" dirty="0" smtClean="0"/>
          </a:p>
          <a:p>
            <a:r>
              <a:rPr lang="en-US" sz="3200" dirty="0" smtClean="0"/>
              <a:t>Careful </a:t>
            </a:r>
            <a:r>
              <a:rPr lang="en-US" sz="3200" dirty="0"/>
              <a:t>using OAuth logins to FB etc.</a:t>
            </a:r>
          </a:p>
        </p:txBody>
      </p:sp>
    </p:spTree>
    <p:extLst>
      <p:ext uri="{BB962C8B-B14F-4D97-AF65-F5344CB8AC3E}">
        <p14:creationId xmlns:p14="http://schemas.microsoft.com/office/powerpoint/2010/main" val="113628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Lack of Binary Protections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4" y="1941231"/>
            <a:ext cx="10407731" cy="3814109"/>
          </a:xfrm>
        </p:spPr>
      </p:pic>
    </p:spTree>
    <p:extLst>
      <p:ext uri="{BB962C8B-B14F-4D97-AF65-F5344CB8AC3E}">
        <p14:creationId xmlns:p14="http://schemas.microsoft.com/office/powerpoint/2010/main" val="122267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Lack of Binary Protections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97" y="2069305"/>
            <a:ext cx="10574671" cy="3452954"/>
          </a:xfrm>
        </p:spPr>
      </p:pic>
    </p:spTree>
    <p:extLst>
      <p:ext uri="{BB962C8B-B14F-4D97-AF65-F5344CB8AC3E}">
        <p14:creationId xmlns:p14="http://schemas.microsoft.com/office/powerpoint/2010/main" val="203695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Lack of Binary Protections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50" y="2243128"/>
            <a:ext cx="10876505" cy="3637719"/>
          </a:xfrm>
        </p:spPr>
      </p:pic>
    </p:spTree>
    <p:extLst>
      <p:ext uri="{BB962C8B-B14F-4D97-AF65-F5344CB8AC3E}">
        <p14:creationId xmlns:p14="http://schemas.microsoft.com/office/powerpoint/2010/main" val="197954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Lack of Binary Protections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70" y="1646238"/>
            <a:ext cx="7669619" cy="435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4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Lack of Binary Protections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 sz="3000" dirty="0"/>
              <a:t>Obfuscation helps remove useful </a:t>
            </a:r>
            <a:r>
              <a:rPr lang="en-US" sz="3000" dirty="0" smtClean="0"/>
              <a:t>info</a:t>
            </a:r>
          </a:p>
          <a:p>
            <a:pPr lvl="1" fontAlgn="base"/>
            <a:r>
              <a:rPr lang="en-US" sz="2600" dirty="0" smtClean="0"/>
              <a:t>Set </a:t>
            </a:r>
            <a:r>
              <a:rPr lang="en-US" sz="2600" dirty="0" err="1"/>
              <a:t>minifyEnabled</a:t>
            </a:r>
            <a:r>
              <a:rPr lang="en-US" sz="2600" dirty="0"/>
              <a:t> = true</a:t>
            </a:r>
          </a:p>
          <a:p>
            <a:pPr fontAlgn="base"/>
            <a:r>
              <a:rPr lang="en-US" sz="3000" dirty="0"/>
              <a:t>Not a silver </a:t>
            </a:r>
            <a:r>
              <a:rPr lang="en-US" sz="3000" dirty="0" smtClean="0"/>
              <a:t>bullet</a:t>
            </a:r>
          </a:p>
          <a:p>
            <a:pPr lvl="1" fontAlgn="base"/>
            <a:r>
              <a:rPr lang="en-US" sz="2600" dirty="0" smtClean="0"/>
              <a:t>Anti </a:t>
            </a:r>
            <a:r>
              <a:rPr lang="en-US" sz="2600" dirty="0" err="1"/>
              <a:t>ProGuard</a:t>
            </a:r>
            <a:r>
              <a:rPr lang="en-US" sz="2600" dirty="0"/>
              <a:t> apps out there</a:t>
            </a:r>
          </a:p>
          <a:p>
            <a:pPr fontAlgn="base"/>
            <a:r>
              <a:rPr lang="en-US" sz="3000" dirty="0"/>
              <a:t>Hackers just move to </a:t>
            </a:r>
            <a:r>
              <a:rPr lang="en-US" sz="3000" dirty="0" err="1"/>
              <a:t>Smali</a:t>
            </a:r>
            <a:endParaRPr lang="en-US" sz="3000" dirty="0"/>
          </a:p>
          <a:p>
            <a:pPr fontAlgn="base"/>
            <a:r>
              <a:rPr lang="en-US" sz="3000" dirty="0"/>
              <a:t>Code in C++ using </a:t>
            </a:r>
            <a:r>
              <a:rPr lang="en-US" sz="3000" dirty="0" smtClean="0"/>
              <a:t>NDK</a:t>
            </a:r>
          </a:p>
          <a:p>
            <a:pPr lvl="1" fontAlgn="base"/>
            <a:r>
              <a:rPr lang="en-US" sz="2600" dirty="0" smtClean="0"/>
              <a:t>Much </a:t>
            </a:r>
            <a:r>
              <a:rPr lang="en-US" sz="2600" dirty="0"/>
              <a:t>harder to read</a:t>
            </a:r>
          </a:p>
          <a:p>
            <a:pPr lvl="1" fontAlgn="base"/>
            <a:r>
              <a:rPr lang="en-US" sz="2600" dirty="0"/>
              <a:t>Can still disassemble C++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92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87" y="188258"/>
            <a:ext cx="11584488" cy="6517341"/>
          </a:xfrm>
        </p:spPr>
      </p:pic>
    </p:spTree>
    <p:extLst>
      <p:ext uri="{BB962C8B-B14F-4D97-AF65-F5344CB8AC3E}">
        <p14:creationId xmlns:p14="http://schemas.microsoft.com/office/powerpoint/2010/main" val="188029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1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1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hlinkClick r:id="rId2"/>
              </a:rPr>
              <a:t>http://play.google.com/apps/publish</a:t>
            </a:r>
            <a:endParaRPr lang="en-US" sz="3200" dirty="0" smtClean="0"/>
          </a:p>
          <a:p>
            <a:r>
              <a:rPr lang="en-US" sz="3200" dirty="0" smtClean="0"/>
              <a:t>$25 credit card charge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2130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37030"/>
            <a:ext cx="10058400" cy="546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5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30" y="484095"/>
            <a:ext cx="10058400" cy="565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7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17" y="268941"/>
            <a:ext cx="10058400" cy="611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2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Tuesday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Material Design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9452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Android Monitor</a:t>
            </a:r>
          </a:p>
          <a:p>
            <a:r>
              <a:rPr lang="en-US" dirty="0" err="1" smtClean="0"/>
              <a:t>adb</a:t>
            </a:r>
            <a:endParaRPr lang="en-US" dirty="0" smtClean="0"/>
          </a:p>
          <a:p>
            <a:r>
              <a:rPr lang="en-US" dirty="0" err="1" smtClean="0"/>
              <a:t>Dalvik</a:t>
            </a:r>
            <a:r>
              <a:rPr lang="en-US" dirty="0" smtClean="0"/>
              <a:t> Debug Monitor Server (</a:t>
            </a:r>
            <a:r>
              <a:rPr lang="en-US" dirty="0" err="1"/>
              <a:t>d</a:t>
            </a:r>
            <a:r>
              <a:rPr lang="en-US" dirty="0" err="1" smtClean="0"/>
              <a:t>dms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Systrace</a:t>
            </a:r>
            <a:endParaRPr lang="en-US" dirty="0" smtClean="0"/>
          </a:p>
          <a:p>
            <a:r>
              <a:rPr lang="en-US" dirty="0" err="1" smtClean="0"/>
              <a:t>traceview</a:t>
            </a:r>
            <a:endParaRPr lang="en-US" dirty="0" smtClean="0"/>
          </a:p>
          <a:p>
            <a:r>
              <a:rPr lang="en-US" dirty="0" smtClean="0"/>
              <a:t>Tracer for OpenGL ES</a:t>
            </a:r>
          </a:p>
        </p:txBody>
      </p:sp>
    </p:spTree>
    <p:extLst>
      <p:ext uri="{BB962C8B-B14F-4D97-AF65-F5344CB8AC3E}">
        <p14:creationId xmlns:p14="http://schemas.microsoft.com/office/powerpoint/2010/main" val="199414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965" y="495301"/>
            <a:ext cx="7466668" cy="558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2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0"/>
            <a:ext cx="9523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0</TotalTime>
  <Words>910</Words>
  <Application>Microsoft Macintosh PowerPoint</Application>
  <PresentationFormat>Widescreen</PresentationFormat>
  <Paragraphs>213</Paragraphs>
  <Slides>64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6" baseType="lpstr">
      <vt:lpstr>Arial</vt:lpstr>
      <vt:lpstr>Diamond Grid 16x9</vt:lpstr>
      <vt:lpstr>Building Android apps – Week 9b</vt:lpstr>
      <vt:lpstr>Agenda</vt:lpstr>
      <vt:lpstr>PowerPoint Presentation</vt:lpstr>
      <vt:lpstr>Virtual Device Tools</vt:lpstr>
      <vt:lpstr>Development Tools</vt:lpstr>
      <vt:lpstr>PowerPoint Presentation</vt:lpstr>
      <vt:lpstr>Debugging Tools</vt:lpstr>
      <vt:lpstr>PowerPoint Presentation</vt:lpstr>
      <vt:lpstr>PowerPoint Presentation</vt:lpstr>
      <vt:lpstr>PowerPoint Presentation</vt:lpstr>
      <vt:lpstr>Build Tools</vt:lpstr>
      <vt:lpstr>Image Tools</vt:lpstr>
      <vt:lpstr>Android Security</vt:lpstr>
      <vt:lpstr>Decompilation 101</vt:lpstr>
      <vt:lpstr>Decompilation 101</vt:lpstr>
      <vt:lpstr>Decompilation 101</vt:lpstr>
      <vt:lpstr>Decompilation 101</vt:lpstr>
      <vt:lpstr>Decompilation 101</vt:lpstr>
      <vt:lpstr>OWASP Mobile Top 10 Risks</vt:lpstr>
      <vt:lpstr>PowerPoint Presentation</vt:lpstr>
      <vt:lpstr>PowerPoint Presentation</vt:lpstr>
      <vt:lpstr>PowerPoint Presentation</vt:lpstr>
      <vt:lpstr>PowerPoint Presentation</vt:lpstr>
      <vt:lpstr>Weak Server Side Fixes</vt:lpstr>
      <vt:lpstr>Insecure Data Storage</vt:lpstr>
      <vt:lpstr>Insecure Data Storage</vt:lpstr>
      <vt:lpstr>Insecure Data Storage</vt:lpstr>
      <vt:lpstr>Insecure Data Storage</vt:lpstr>
      <vt:lpstr>Insufficient TLS Protection</vt:lpstr>
      <vt:lpstr>Insufficient TLS</vt:lpstr>
      <vt:lpstr>Insufficient TLS</vt:lpstr>
      <vt:lpstr>Insufficient TLS protection</vt:lpstr>
      <vt:lpstr>Unintended Data Leakage</vt:lpstr>
      <vt:lpstr>PowerPoint Presentation</vt:lpstr>
      <vt:lpstr>PowerPoint Presentation</vt:lpstr>
      <vt:lpstr>Unintended Data Leakage</vt:lpstr>
      <vt:lpstr>Poor Authorization and Authentication</vt:lpstr>
      <vt:lpstr>Poor Authorization and Authentication</vt:lpstr>
      <vt:lpstr>Broken Cryptography</vt:lpstr>
      <vt:lpstr>Broken Cryptography</vt:lpstr>
      <vt:lpstr>Broken Cryptography</vt:lpstr>
      <vt:lpstr>Broken Cryptography</vt:lpstr>
      <vt:lpstr>Broken Cryptography</vt:lpstr>
      <vt:lpstr>Client Side Injection</vt:lpstr>
      <vt:lpstr>Client Side Injection</vt:lpstr>
      <vt:lpstr>Client Side Injection</vt:lpstr>
      <vt:lpstr>Client Side Injection</vt:lpstr>
      <vt:lpstr>Security Decision  via Untrusted Input</vt:lpstr>
      <vt:lpstr>Untrusted Input</vt:lpstr>
      <vt:lpstr>Improper Session Handling</vt:lpstr>
      <vt:lpstr>PowerPoint Presentation</vt:lpstr>
      <vt:lpstr>PowerPoint Presentation</vt:lpstr>
      <vt:lpstr>Improper Session Handling</vt:lpstr>
      <vt:lpstr>Lack of Binary Protections</vt:lpstr>
      <vt:lpstr>Lack of Binary Protections</vt:lpstr>
      <vt:lpstr>Lack of Binary Protections</vt:lpstr>
      <vt:lpstr>Lack of Binary Protections</vt:lpstr>
      <vt:lpstr>Lack of Binary Protections</vt:lpstr>
      <vt:lpstr>PowerPoint Presentation</vt:lpstr>
      <vt:lpstr>Developer Console</vt:lpstr>
      <vt:lpstr>PowerPoint Presentation</vt:lpstr>
      <vt:lpstr>PowerPoint Presentation</vt:lpstr>
      <vt:lpstr>PowerPoint Presentation</vt:lpstr>
      <vt:lpstr>Tuesday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cp:lastPrinted>2016-10-20T17:43:20Z</cp:lastPrinted>
  <dcterms:created xsi:type="dcterms:W3CDTF">2016-08-20T19:03:32Z</dcterms:created>
  <dcterms:modified xsi:type="dcterms:W3CDTF">2016-10-21T13:16:40Z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